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7" r:id="rId18"/>
    <p:sldId id="278" r:id="rId19"/>
    <p:sldId id="279" r:id="rId20"/>
    <p:sldId id="280" r:id="rId21"/>
    <p:sldId id="281" r:id="rId22"/>
    <p:sldId id="272" r:id="rId23"/>
    <p:sldId id="273" r:id="rId24"/>
    <p:sldId id="274" r:id="rId25"/>
    <p:sldId id="276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3"/>
  </p:normalViewPr>
  <p:slideViewPr>
    <p:cSldViewPr snapToGrid="0" snapToObjects="1">
      <p:cViewPr>
        <p:scale>
          <a:sx n="90" d="100"/>
          <a:sy n="90" d="100"/>
        </p:scale>
        <p:origin x="80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A63A55-8B5F-0F46-90BC-A5EF6CD4CCC4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2673F-EE0A-BE4B-B8DB-07516FBD7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4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2673F-EE0A-BE4B-B8DB-07516FBD753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54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2673F-EE0A-BE4B-B8DB-07516FBD753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289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2673F-EE0A-BE4B-B8DB-07516FBD753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917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80518" y="704335"/>
            <a:ext cx="88103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Predicting Electricity Demand using Weather Data</a:t>
            </a:r>
            <a:endParaRPr lang="en-US" sz="6000" dirty="0"/>
          </a:p>
        </p:txBody>
      </p:sp>
      <p:sp>
        <p:nvSpPr>
          <p:cNvPr id="5" name="TextBox 4"/>
          <p:cNvSpPr txBox="1"/>
          <p:nvPr/>
        </p:nvSpPr>
        <p:spPr>
          <a:xfrm>
            <a:off x="3880021" y="4473145"/>
            <a:ext cx="44113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Robert Gramillano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0584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454" y="0"/>
            <a:ext cx="10515600" cy="1325563"/>
          </a:xfrm>
        </p:spPr>
        <p:txBody>
          <a:bodyPr/>
          <a:lstStyle/>
          <a:p>
            <a:r>
              <a:rPr lang="en-US" dirty="0" smtClean="0"/>
              <a:t>Null values in weather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453" y="1096832"/>
            <a:ext cx="11048489" cy="249898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Since mean values are not too far away from median values, the median and pandas’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ffill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/>
              <a:t>function were used to fill null values for LCD data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574154" y="2553378"/>
            <a:ext cx="3273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Seattle </a:t>
            </a:r>
            <a:r>
              <a:rPr lang="en-US" sz="2400" dirty="0" smtClean="0"/>
              <a:t>feature statistics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274335" y="2553378"/>
            <a:ext cx="2714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 </a:t>
            </a:r>
            <a:r>
              <a:rPr lang="en-US" sz="2400" dirty="0" smtClean="0"/>
              <a:t>feature statistics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56" y="3015043"/>
            <a:ext cx="5118100" cy="3111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325" y="3015043"/>
            <a:ext cx="52070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60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Combined Data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 smtClean="0"/>
              <a:t>All together, our combined data set contains electricity and weather data from both LA and Seattle, from July 2015 to September 2018 with a total of ~54K data points to be used for training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51875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</a:p>
          <a:p>
            <a:r>
              <a:rPr lang="en-US" dirty="0" smtClean="0"/>
              <a:t>Data Wrangling and Cleaning</a:t>
            </a:r>
          </a:p>
          <a:p>
            <a:r>
              <a:rPr lang="en-US" b="1" dirty="0" smtClean="0"/>
              <a:t>Exploratory Data Analysis</a:t>
            </a:r>
          </a:p>
          <a:p>
            <a:r>
              <a:rPr lang="en-US" dirty="0" smtClean="0"/>
              <a:t>Machine learning and modelling</a:t>
            </a:r>
          </a:p>
          <a:p>
            <a:pPr lvl="1"/>
            <a:r>
              <a:rPr lang="en-US" dirty="0" smtClean="0"/>
              <a:t>Using RNNs and LSTM</a:t>
            </a:r>
          </a:p>
          <a:p>
            <a:r>
              <a:rPr lang="en-US" dirty="0" smtClean="0"/>
              <a:t>Comparison to other forecasts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008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Demand Correlations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Computed Pearson Correlation Coefficients between LCD data (x-variables) and electricity demand (y-variables)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68221"/>
            <a:ext cx="4919472" cy="3593592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264" y="2872518"/>
            <a:ext cx="4920536" cy="358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43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Demand Correlations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Computed Pearson Correlation Coefficients between LCD data (x-variables) and electricity demand (y-variables)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68221"/>
            <a:ext cx="4919472" cy="3593592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264" y="2872518"/>
            <a:ext cx="4920536" cy="3589295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741406" y="3121069"/>
            <a:ext cx="4794422" cy="3511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5715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8" name="Oval 7"/>
          <p:cNvSpPr/>
          <p:nvPr/>
        </p:nvSpPr>
        <p:spPr>
          <a:xfrm>
            <a:off x="6328719" y="5404021"/>
            <a:ext cx="4697627" cy="4324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57150"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9" name="Straight Arrow Connector 8"/>
          <p:cNvCxnSpPr>
            <a:stCxn id="4" idx="6"/>
            <a:endCxn id="8" idx="1"/>
          </p:cNvCxnSpPr>
          <p:nvPr/>
        </p:nvCxnSpPr>
        <p:spPr>
          <a:xfrm>
            <a:off x="5535828" y="3296659"/>
            <a:ext cx="1480843" cy="2170698"/>
          </a:xfrm>
          <a:prstGeom prst="straightConnector1">
            <a:avLst/>
          </a:prstGeom>
          <a:ln w="3492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41406" y="4902630"/>
            <a:ext cx="4794422" cy="50139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5715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1" name="Oval 10"/>
          <p:cNvSpPr/>
          <p:nvPr/>
        </p:nvSpPr>
        <p:spPr>
          <a:xfrm>
            <a:off x="6330732" y="3121069"/>
            <a:ext cx="4794422" cy="3511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57150">
                <a:solidFill>
                  <a:sysClr val="windowText" lastClr="000000"/>
                </a:solidFill>
              </a:ln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5329238" y="3472249"/>
            <a:ext cx="1985963" cy="1556951"/>
          </a:xfrm>
          <a:prstGeom prst="straightConnector1">
            <a:avLst/>
          </a:prstGeom>
          <a:ln w="3492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8614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805" y="-137090"/>
            <a:ext cx="2265077" cy="3824684"/>
          </a:xfrm>
        </p:spPr>
        <p:txBody>
          <a:bodyPr>
            <a:normAutofit/>
          </a:bodyPr>
          <a:lstStyle/>
          <a:p>
            <a:r>
              <a:rPr lang="en-US" dirty="0" smtClean="0"/>
              <a:t>What’s going on here?</a:t>
            </a:r>
            <a:endParaRPr lang="en-US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302" y="231751"/>
            <a:ext cx="7723319" cy="3087003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941" y="3550505"/>
            <a:ext cx="7726680" cy="3090672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486401" y="444229"/>
            <a:ext cx="1857375" cy="62125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537187" y="428625"/>
            <a:ext cx="1857375" cy="62125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9062" y="3318570"/>
            <a:ext cx="297990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Demand peaks in the SUMMER in LA, while demand peaks in the WINTER in Seattle, leading to opposite correlations</a:t>
            </a:r>
          </a:p>
        </p:txBody>
      </p:sp>
    </p:spTree>
    <p:extLst>
      <p:ext uri="{BB962C8B-B14F-4D97-AF65-F5344CB8AC3E}">
        <p14:creationId xmlns:p14="http://schemas.microsoft.com/office/powerpoint/2010/main" val="91573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r>
              <a:rPr lang="en-US" dirty="0" smtClean="0"/>
              <a:t> correlations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4" y="1477962"/>
            <a:ext cx="5249290" cy="48656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564" y="1477962"/>
            <a:ext cx="4950999" cy="486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30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r>
              <a:rPr lang="en-US" dirty="0" smtClean="0"/>
              <a:t> correlations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4" y="1477962"/>
            <a:ext cx="5249290" cy="48656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564" y="1477962"/>
            <a:ext cx="4950999" cy="4865688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587374" y="3429000"/>
            <a:ext cx="5641976" cy="9858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096000" y="2314576"/>
            <a:ext cx="5641976" cy="132715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531494" y="443240"/>
            <a:ext cx="66527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Collinearities in pressure and temperature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585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0663"/>
            <a:ext cx="10515600" cy="1325563"/>
          </a:xfrm>
        </p:spPr>
        <p:txBody>
          <a:bodyPr/>
          <a:lstStyle/>
          <a:p>
            <a:r>
              <a:rPr lang="en-US" dirty="0" smtClean="0"/>
              <a:t>Pressure collinearities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" y="1520398"/>
            <a:ext cx="5962650" cy="44803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86087" y="689401"/>
            <a:ext cx="8963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LA</a:t>
            </a:r>
            <a:endParaRPr lang="en-US" sz="4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111" y="1520398"/>
            <a:ext cx="5942827" cy="44803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99391" y="693002"/>
            <a:ext cx="20072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smtClean="0"/>
              <a:t>Seattle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933507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0663"/>
            <a:ext cx="10515600" cy="1325563"/>
          </a:xfrm>
        </p:spPr>
        <p:txBody>
          <a:bodyPr/>
          <a:lstStyle/>
          <a:p>
            <a:r>
              <a:rPr lang="en-US" dirty="0" smtClean="0"/>
              <a:t>Pressure collinearities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" y="1520398"/>
            <a:ext cx="5962650" cy="44803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86087" y="689401"/>
            <a:ext cx="8963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LA</a:t>
            </a:r>
            <a:endParaRPr lang="en-US" sz="4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111" y="1520398"/>
            <a:ext cx="5942827" cy="44803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99391" y="693002"/>
            <a:ext cx="20072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smtClean="0"/>
              <a:t>Seattle</a:t>
            </a:r>
            <a:endParaRPr lang="en-US" sz="4800" dirty="0"/>
          </a:p>
        </p:txBody>
      </p:sp>
      <p:sp>
        <p:nvSpPr>
          <p:cNvPr id="3" name="TextBox 2"/>
          <p:cNvSpPr txBox="1"/>
          <p:nvPr/>
        </p:nvSpPr>
        <p:spPr>
          <a:xfrm rot="19991936">
            <a:off x="2825065" y="3276242"/>
            <a:ext cx="72683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Dropped all but station pressure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127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</a:p>
          <a:p>
            <a:r>
              <a:rPr lang="en-US" dirty="0" smtClean="0"/>
              <a:t>Data Wrangling and Cleaning</a:t>
            </a:r>
          </a:p>
          <a:p>
            <a:r>
              <a:rPr lang="en-US" dirty="0" smtClean="0"/>
              <a:t>Exploratory Data Analysis</a:t>
            </a:r>
          </a:p>
          <a:p>
            <a:r>
              <a:rPr lang="en-US" dirty="0" smtClean="0"/>
              <a:t>Machine learning and modelling</a:t>
            </a:r>
          </a:p>
          <a:p>
            <a:pPr lvl="1"/>
            <a:r>
              <a:rPr lang="en-US" dirty="0" smtClean="0"/>
              <a:t>Using RNNs and LSTM</a:t>
            </a:r>
          </a:p>
          <a:p>
            <a:r>
              <a:rPr lang="en-US" dirty="0" smtClean="0"/>
              <a:t>Comparison to other forecasts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561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0663"/>
            <a:ext cx="10515600" cy="1325563"/>
          </a:xfrm>
        </p:spPr>
        <p:txBody>
          <a:bodyPr/>
          <a:lstStyle/>
          <a:p>
            <a:r>
              <a:rPr lang="en-US" dirty="0" smtClean="0"/>
              <a:t>Temperature collinearities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86087" y="689401"/>
            <a:ext cx="8963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LA</a:t>
            </a:r>
            <a:endParaRPr lang="en-US" sz="4800" dirty="0"/>
          </a:p>
        </p:txBody>
      </p:sp>
      <p:sp>
        <p:nvSpPr>
          <p:cNvPr id="9" name="TextBox 8"/>
          <p:cNvSpPr txBox="1"/>
          <p:nvPr/>
        </p:nvSpPr>
        <p:spPr>
          <a:xfrm>
            <a:off x="8399391" y="693002"/>
            <a:ext cx="20072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smtClean="0"/>
              <a:t>Seattle</a:t>
            </a:r>
            <a:endParaRPr lang="en-US" sz="4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97" y="1515634"/>
            <a:ext cx="5882286" cy="4485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620" y="1520398"/>
            <a:ext cx="5988605" cy="448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829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0663"/>
            <a:ext cx="10515600" cy="1325563"/>
          </a:xfrm>
        </p:spPr>
        <p:txBody>
          <a:bodyPr/>
          <a:lstStyle/>
          <a:p>
            <a:r>
              <a:rPr lang="en-US" dirty="0" smtClean="0"/>
              <a:t>Pressure collinearities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86087" y="689401"/>
            <a:ext cx="8963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LA</a:t>
            </a:r>
            <a:endParaRPr lang="en-US" sz="4800" dirty="0"/>
          </a:p>
        </p:txBody>
      </p:sp>
      <p:sp>
        <p:nvSpPr>
          <p:cNvPr id="9" name="TextBox 8"/>
          <p:cNvSpPr txBox="1"/>
          <p:nvPr/>
        </p:nvSpPr>
        <p:spPr>
          <a:xfrm>
            <a:off x="8399391" y="693002"/>
            <a:ext cx="20072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smtClean="0"/>
              <a:t>Seattle</a:t>
            </a:r>
            <a:endParaRPr lang="en-US" sz="4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97" y="1515634"/>
            <a:ext cx="5882286" cy="4485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620" y="1520398"/>
            <a:ext cx="5988605" cy="44803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20105410">
            <a:off x="2868431" y="2986667"/>
            <a:ext cx="79640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Dropped all but dew point temperature</a:t>
            </a:r>
          </a:p>
          <a:p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3185043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0828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</a:t>
            </a:r>
            <a:r>
              <a:rPr lang="en-US" dirty="0" smtClean="0"/>
              <a:t>ultivariate regression: 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496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106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9644063" y="514350"/>
            <a:ext cx="914400" cy="528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27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0828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</a:t>
            </a:r>
            <a:r>
              <a:rPr lang="en-US" dirty="0" smtClean="0"/>
              <a:t>ultivariate regression: Seattle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8407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9486901" y="514350"/>
            <a:ext cx="914400" cy="528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04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Abstract</a:t>
            </a:r>
          </a:p>
          <a:p>
            <a:r>
              <a:rPr lang="en-US" dirty="0" smtClean="0"/>
              <a:t>Data Wrangling and Cleaning</a:t>
            </a:r>
          </a:p>
          <a:p>
            <a:r>
              <a:rPr lang="en-US" dirty="0" smtClean="0"/>
              <a:t>Exploratory Data Analysis</a:t>
            </a:r>
          </a:p>
          <a:p>
            <a:r>
              <a:rPr lang="en-US" dirty="0" smtClean="0"/>
              <a:t>Machine learning and modelling</a:t>
            </a:r>
          </a:p>
          <a:p>
            <a:pPr lvl="1"/>
            <a:r>
              <a:rPr lang="en-US" dirty="0" smtClean="0"/>
              <a:t>Using RNNs and LSTM</a:t>
            </a:r>
          </a:p>
          <a:p>
            <a:r>
              <a:rPr lang="en-US" dirty="0"/>
              <a:t>Comparison to other </a:t>
            </a:r>
            <a:r>
              <a:rPr lang="en-US" dirty="0" smtClean="0"/>
              <a:t>forecasts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891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care about electricity demand?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Energy companies rely on accurate forecasts to predict upcoming demand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/>
              <a:t>An improved forecast helps energy companies take next steps to fully capitalize on and perhaps better brace for large spikes in electricity demand. </a:t>
            </a:r>
            <a:endParaRPr lang="en-US" dirty="0" smtClean="0"/>
          </a:p>
          <a:p>
            <a:pPr marL="0" indent="0" algn="ctr">
              <a:buNone/>
            </a:pPr>
            <a:r>
              <a:rPr lang="en-US" sz="4000" b="1" dirty="0"/>
              <a:t>The goal of this project is to </a:t>
            </a:r>
            <a:r>
              <a:rPr lang="en-US" sz="4000" b="1" dirty="0" smtClean="0"/>
              <a:t>train a </a:t>
            </a:r>
            <a:r>
              <a:rPr lang="en-US" sz="4000" b="1" dirty="0"/>
              <a:t>machine learning </a:t>
            </a:r>
            <a:r>
              <a:rPr lang="en-US" sz="4000" b="1" dirty="0" smtClean="0"/>
              <a:t>model on weather/electricity data </a:t>
            </a:r>
            <a:r>
              <a:rPr lang="en-US" sz="4000" b="1" dirty="0"/>
              <a:t>to generate a more nuanced energy-demand forecast.</a:t>
            </a:r>
          </a:p>
        </p:txBody>
      </p:sp>
    </p:spTree>
    <p:extLst>
      <p:ext uri="{BB962C8B-B14F-4D97-AF65-F5344CB8AC3E}">
        <p14:creationId xmlns:p14="http://schemas.microsoft.com/office/powerpoint/2010/main" val="512087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</a:p>
          <a:p>
            <a:r>
              <a:rPr lang="en-US" b="1" dirty="0" smtClean="0"/>
              <a:t>Data Wrangling and Cleaning</a:t>
            </a:r>
          </a:p>
          <a:p>
            <a:r>
              <a:rPr lang="en-US" dirty="0" smtClean="0"/>
              <a:t>Exploratory Data Analysis</a:t>
            </a:r>
          </a:p>
          <a:p>
            <a:r>
              <a:rPr lang="en-US" dirty="0" smtClean="0"/>
              <a:t>Machine learning and modelling</a:t>
            </a:r>
          </a:p>
          <a:p>
            <a:pPr lvl="1"/>
            <a:r>
              <a:rPr lang="en-US" dirty="0" smtClean="0"/>
              <a:t>Using RNNs and LSTM</a:t>
            </a:r>
          </a:p>
          <a:p>
            <a:r>
              <a:rPr lang="en-US" dirty="0"/>
              <a:t>Comparison to other </a:t>
            </a:r>
            <a:r>
              <a:rPr lang="en-US" dirty="0" smtClean="0"/>
              <a:t>forecasts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204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Scope of the project: Electricity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dirty="0" smtClean="0"/>
              <a:t>Hourly electricity and weather data gathered from both the Seattle and Los Angeles metropolitan areas</a:t>
            </a:r>
          </a:p>
          <a:p>
            <a:pPr marL="0" indent="0">
              <a:buNone/>
            </a:pPr>
            <a:r>
              <a:rPr lang="en-US" sz="3600" dirty="0" smtClean="0"/>
              <a:t>Electricity demand data was retrieved using the Energy Information Administration’s (EIA)  API</a:t>
            </a:r>
          </a:p>
          <a:p>
            <a:pPr marL="0" indent="0">
              <a:buNone/>
            </a:pPr>
            <a:r>
              <a:rPr lang="en-US" sz="3600" dirty="0" smtClean="0"/>
              <a:t>LA electricity data gathered from </a:t>
            </a:r>
            <a:r>
              <a:rPr lang="en-US" sz="3600" dirty="0"/>
              <a:t>Los Angeles Department of Water and </a:t>
            </a:r>
            <a:r>
              <a:rPr lang="en-US" sz="3600" dirty="0" smtClean="0"/>
              <a:t>Power, Seattle from </a:t>
            </a:r>
            <a:r>
              <a:rPr lang="en-US" sz="3600" dirty="0"/>
              <a:t>Seattle City and </a:t>
            </a:r>
            <a:r>
              <a:rPr lang="en-US" sz="3600" dirty="0" smtClean="0"/>
              <a:t>Light</a:t>
            </a:r>
          </a:p>
          <a:p>
            <a:pPr marL="0" indent="0">
              <a:buNone/>
            </a:pPr>
            <a:r>
              <a:rPr lang="en-US" sz="3600" dirty="0" smtClean="0"/>
              <a:t>Data from July 2015 to September 2018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472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Scope of the project: Weather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dirty="0" smtClean="0"/>
              <a:t>Hourly weather data was retrieved from the National Oceanic and Atmospheric Administration’s (NOAA) website</a:t>
            </a:r>
          </a:p>
          <a:p>
            <a:pPr marL="0" indent="0">
              <a:buNone/>
            </a:pPr>
            <a:r>
              <a:rPr lang="en-US" sz="3600" dirty="0" smtClean="0"/>
              <a:t>Local Climatological Data (LCD) was obtained for both LA and Seattle metropolitans</a:t>
            </a:r>
          </a:p>
          <a:p>
            <a:pPr marL="0" indent="0">
              <a:buNone/>
            </a:pPr>
            <a:r>
              <a:rPr lang="en-US" sz="3600" dirty="0" smtClean="0"/>
              <a:t>LCD data includes, heating degree days, relative humidity, pressure, temperature, etc.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26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308" y="58392"/>
            <a:ext cx="5836854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Cleaning Electricity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308" y="1690688"/>
            <a:ext cx="3662065" cy="455046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Electricity demand is measured in megawatt-hours  (MWh) and had few outliers</a:t>
            </a:r>
          </a:p>
          <a:p>
            <a:pPr marL="0" indent="0">
              <a:buNone/>
            </a:pPr>
            <a:r>
              <a:rPr lang="en-US" dirty="0" smtClean="0"/>
              <a:t>Removing outliers reduced the size of the data set by ~.01% and ~.7% for LA and Seattle respectively</a:t>
            </a:r>
            <a:endParaRPr lang="en-US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693" y="3767328"/>
            <a:ext cx="7726680" cy="3090672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373" y="676938"/>
            <a:ext cx="7723319" cy="308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76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 Weather (LCD)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Dropped monthly and daily measurements, since we are only interested in hourly granularity</a:t>
            </a:r>
          </a:p>
          <a:p>
            <a:pPr marL="0" indent="0">
              <a:buNone/>
            </a:pPr>
            <a:r>
              <a:rPr lang="en-US" dirty="0" smtClean="0"/>
              <a:t>	-Kept daily heating degree and cooling degree days (HDD/CDD) since they are an important indicator of energy demand</a:t>
            </a:r>
          </a:p>
          <a:p>
            <a:pPr marL="0" indent="0">
              <a:buNone/>
            </a:pPr>
            <a:r>
              <a:rPr lang="en-US" dirty="0" smtClean="0"/>
              <a:t>Multiple entries per hour, whereas electricity data only had one measurement per hour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-Kept measurement closest to the hour per hour such that LCD data will align with electricity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001975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132</TotalTime>
  <Words>524</Words>
  <Application>Microsoft Macintosh PowerPoint</Application>
  <PresentationFormat>Widescreen</PresentationFormat>
  <Paragraphs>89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Corbel</vt:lpstr>
      <vt:lpstr>Courier New</vt:lpstr>
      <vt:lpstr>Arial</vt:lpstr>
      <vt:lpstr>Depth</vt:lpstr>
      <vt:lpstr>PowerPoint Presentation</vt:lpstr>
      <vt:lpstr>Outline</vt:lpstr>
      <vt:lpstr>Outline</vt:lpstr>
      <vt:lpstr>Why care about electricity demand?</vt:lpstr>
      <vt:lpstr>Outline</vt:lpstr>
      <vt:lpstr>Scope of the project: Electricity Data</vt:lpstr>
      <vt:lpstr>Scope of the project: Weather Data</vt:lpstr>
      <vt:lpstr>Cleaning Electricity Data</vt:lpstr>
      <vt:lpstr>Cleaning Weather (LCD) Data</vt:lpstr>
      <vt:lpstr>Null values in weather data</vt:lpstr>
      <vt:lpstr>Combined Data Set</vt:lpstr>
      <vt:lpstr>Outline</vt:lpstr>
      <vt:lpstr>Initial Demand Correlations</vt:lpstr>
      <vt:lpstr>Initial Demand Correlations</vt:lpstr>
      <vt:lpstr>What’s going on here?</vt:lpstr>
      <vt:lpstr>R2 correlations</vt:lpstr>
      <vt:lpstr>R2 correlations</vt:lpstr>
      <vt:lpstr>Pressure collinearities</vt:lpstr>
      <vt:lpstr>Pressure collinearities</vt:lpstr>
      <vt:lpstr>Temperature collinearities</vt:lpstr>
      <vt:lpstr>Pressure collinearities</vt:lpstr>
      <vt:lpstr>Multivariate regression: LA</vt:lpstr>
      <vt:lpstr>PowerPoint Presentation</vt:lpstr>
      <vt:lpstr>Multivariate regression: Seattle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Gramillano, Robert Vincent</dc:creator>
  <cp:lastModifiedBy>Gramillano, Robert Vincent</cp:lastModifiedBy>
  <cp:revision>14</cp:revision>
  <dcterms:created xsi:type="dcterms:W3CDTF">2018-11-06T19:26:41Z</dcterms:created>
  <dcterms:modified xsi:type="dcterms:W3CDTF">2018-11-09T21:59:58Z</dcterms:modified>
</cp:coreProperties>
</file>

<file path=docProps/thumbnail.jpeg>
</file>